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37" autoAdjust="0"/>
  </p:normalViewPr>
  <p:slideViewPr>
    <p:cSldViewPr snapToGrid="0">
      <p:cViewPr varScale="1">
        <p:scale>
          <a:sx n="80" d="100"/>
          <a:sy n="80" d="100"/>
        </p:scale>
        <p:origin x="2478" y="12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276C-6CCF-44D9-B796-314A73625722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F2184-EA03-4AF1-BF89-225BCB88A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276C-6CCF-44D9-B796-314A73625722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F2184-EA03-4AF1-BF89-225BCB88A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276C-6CCF-44D9-B796-314A73625722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F2184-EA03-4AF1-BF89-225BCB88A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276C-6CCF-44D9-B796-314A73625722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F2184-EA03-4AF1-BF89-225BCB88A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276C-6CCF-44D9-B796-314A73625722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F2184-EA03-4AF1-BF89-225BCB88A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276C-6CCF-44D9-B796-314A73625722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F2184-EA03-4AF1-BF89-225BCB88A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276C-6CCF-44D9-B796-314A73625722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F2184-EA03-4AF1-BF89-225BCB88A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276C-6CCF-44D9-B796-314A73625722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F2184-EA03-4AF1-BF89-225BCB88A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276C-6CCF-44D9-B796-314A73625722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F2184-EA03-4AF1-BF89-225BCB88A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276C-6CCF-44D9-B796-314A73625722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F2184-EA03-4AF1-BF89-225BCB88A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276C-6CCF-44D9-B796-314A73625722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F2184-EA03-4AF1-BF89-225BCB88A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9276C-6CCF-44D9-B796-314A73625722}" type="datetimeFigureOut">
              <a:rPr lang="en-US" smtClean="0"/>
              <a:pPr/>
              <a:t>10/25/2018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F2184-EA03-4AF1-BF89-225BCB88A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71250" y="154380"/>
            <a:ext cx="6709558" cy="865711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55575" y="8648699"/>
            <a:ext cx="6748272" cy="33337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70" name="AutoShape 6" descr="http://130.16.201.75:9090/progress?pages&amp;id=1536823731&amp;sp2&amp;fileName=ZmFicmljLWZsYWcyLmpwZw==&amp;url=aHR0cDovL3NhbGVtZmxhZ2RheS5jb20vd3AtY29udGVudC9mYWJyaWMtZmxhZzIuanBn&amp;referer=aHR0cDovL3NhbGVtZmxhZ2RheS5jb20vdXMtZmxhZy9mbGFnLWV0aXF1ZXR0ZS8=&amp;foo=3"/>
          <p:cNvSpPr>
            <a:spLocks noChangeAspect="1" noChangeArrowheads="1"/>
          </p:cNvSpPr>
          <p:nvPr/>
        </p:nvSpPr>
        <p:spPr bwMode="auto">
          <a:xfrm>
            <a:off x="539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72" name="AutoShape 8" descr="http://130.16.201.75:9090/progress?pages&amp;id=1536823731&amp;sp2&amp;fileName=ZmFicmljLWZsYWcyLmpwZw==&amp;url=aHR0cDovL3NhbGVtZmxhZ2RheS5jb20vd3AtY29udGVudC9mYWJyaWMtZmxhZzIuanBn&amp;referer=aHR0cDovL3NhbGVtZmxhZ2RheS5jb20vdXMtZmxhZy9mbGFnLWV0aXF1ZXR0ZS8=&amp;foo=3"/>
          <p:cNvSpPr>
            <a:spLocks noChangeAspect="1" noChangeArrowheads="1"/>
          </p:cNvSpPr>
          <p:nvPr/>
        </p:nvSpPr>
        <p:spPr bwMode="auto">
          <a:xfrm>
            <a:off x="539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74" name="AutoShape 10" descr="http://130.16.201.75:9090/progress?pages&amp;id=1536823731&amp;sp2&amp;fileName=ZmFicmljLWZsYWcyLmpwZw==&amp;url=aHR0cDovL3NhbGVtZmxhZ2RheS5jb20vd3AtY29udGVudC9mYWJyaWMtZmxhZzIuanBn&amp;referer=aHR0cDovL3NhbGVtZmxhZ2RheS5jb20vdXMtZmxhZy9mbGFnLWV0aXF1ZXR0ZS8=&amp;foo=3"/>
          <p:cNvSpPr>
            <a:spLocks noChangeAspect="1" noChangeArrowheads="1"/>
          </p:cNvSpPr>
          <p:nvPr/>
        </p:nvSpPr>
        <p:spPr bwMode="auto">
          <a:xfrm>
            <a:off x="539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76" name="AutoShape 12" descr="http://130.16.201.75:9090/progress?pages&amp;id=1536823731&amp;sp2&amp;fileName=ZmFicmljLWZsYWcyLmpwZw==&amp;url=aHR0cDovL3NhbGVtZmxhZ2RheS5jb20vd3AtY29udGVudC9mYWJyaWMtZmxhZzIuanBn&amp;referer=aHR0cDovL3NhbGVtZmxhZ2RheS5jb20vdXMtZmxhZy9mbGFnLWV0aXF1ZXR0ZS8=&amp;foo=3"/>
          <p:cNvSpPr>
            <a:spLocks noChangeAspect="1" noChangeArrowheads="1"/>
          </p:cNvSpPr>
          <p:nvPr/>
        </p:nvSpPr>
        <p:spPr bwMode="auto">
          <a:xfrm>
            <a:off x="539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78" name="AutoShape 14" descr="http://130.16.201.75:9090/progress?pages&amp;id=1536823731&amp;sp2&amp;fileName=ZmFicmljLWZsYWcyLmpwZw==&amp;url=aHR0cDovL3NhbGVtZmxhZ2RheS5jb20vd3AtY29udGVudC9mYWJyaWMtZmxhZzIuanBn&amp;referer=aHR0cDovL3NhbGVtZmxhZ2RheS5jb20vdXMtZmxhZy9mbGFnLWV0aXF1ZXR0ZS8=&amp;foo=3"/>
          <p:cNvSpPr>
            <a:spLocks noChangeAspect="1" noChangeArrowheads="1"/>
          </p:cNvSpPr>
          <p:nvPr/>
        </p:nvSpPr>
        <p:spPr bwMode="auto">
          <a:xfrm>
            <a:off x="53975" y="-136525"/>
            <a:ext cx="298450" cy="298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51" name="Group 50"/>
          <p:cNvGrpSpPr/>
          <p:nvPr/>
        </p:nvGrpSpPr>
        <p:grpSpPr>
          <a:xfrm>
            <a:off x="3823877" y="257306"/>
            <a:ext cx="2723502" cy="529756"/>
            <a:chOff x="215672" y="8278667"/>
            <a:chExt cx="2723502" cy="529756"/>
          </a:xfrm>
        </p:grpSpPr>
        <p:sp>
          <p:nvSpPr>
            <p:cNvPr id="37" name="TextBox 36"/>
            <p:cNvSpPr txBox="1"/>
            <p:nvPr/>
          </p:nvSpPr>
          <p:spPr>
            <a:xfrm>
              <a:off x="215672" y="8278667"/>
              <a:ext cx="271099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100" dirty="0" smtClean="0">
                  <a:solidFill>
                    <a:schemeClr val="tx2"/>
                  </a:solidFill>
                </a:rPr>
                <a:t>Office of the Under Secretary of Defense for</a:t>
              </a:r>
              <a:endParaRPr lang="en-US" sz="1100" dirty="0">
                <a:solidFill>
                  <a:schemeClr val="tx2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54986" y="8500646"/>
              <a:ext cx="218418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400" dirty="0" smtClean="0">
                  <a:solidFill>
                    <a:schemeClr val="tx2"/>
                  </a:solidFill>
                </a:rPr>
                <a:t>Acquisition &amp; Sustainment</a:t>
              </a:r>
              <a:endParaRPr lang="en-US" sz="1400" dirty="0">
                <a:solidFill>
                  <a:schemeClr val="tx2"/>
                </a:solidFill>
              </a:endParaRPr>
            </a:p>
          </p:txBody>
        </p:sp>
        <p:cxnSp>
          <p:nvCxnSpPr>
            <p:cNvPr id="42" name="Straight Connector 41"/>
            <p:cNvCxnSpPr/>
            <p:nvPr/>
          </p:nvCxnSpPr>
          <p:spPr>
            <a:xfrm>
              <a:off x="320447" y="8534400"/>
              <a:ext cx="2523744" cy="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TextBox 45"/>
          <p:cNvSpPr txBox="1"/>
          <p:nvPr/>
        </p:nvSpPr>
        <p:spPr>
          <a:xfrm>
            <a:off x="266699" y="1258658"/>
            <a:ext cx="437197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smtClean="0">
                <a:cs typeface="Times New Roman" pitchFamily="18" charset="0"/>
              </a:rPr>
              <a:t>Mr</a:t>
            </a:r>
            <a:r>
              <a:rPr lang="en-US" sz="1200" dirty="0">
                <a:cs typeface="Times New Roman" pitchFamily="18" charset="0"/>
              </a:rPr>
              <a:t>. Jose </a:t>
            </a:r>
            <a:r>
              <a:rPr lang="en-US" sz="1200" dirty="0" smtClean="0">
                <a:cs typeface="Times New Roman" pitchFamily="18" charset="0"/>
              </a:rPr>
              <a:t>Gonzalez has over thirty three years of public service experience</a:t>
            </a:r>
            <a:r>
              <a:rPr lang="en-US" sz="1200" dirty="0">
                <a:cs typeface="Times New Roman" pitchFamily="18" charset="0"/>
              </a:rPr>
              <a:t>. </a:t>
            </a:r>
            <a:r>
              <a:rPr lang="en-US" sz="1200" dirty="0" smtClean="0">
                <a:cs typeface="Times New Roman" pitchFamily="18" charset="0"/>
              </a:rPr>
              <a:t>He </a:t>
            </a:r>
            <a:r>
              <a:rPr lang="en-US" sz="1200" dirty="0">
                <a:cs typeface="Times New Roman" pitchFamily="18" charset="0"/>
              </a:rPr>
              <a:t>has been with the Office of the Secretary of </a:t>
            </a:r>
            <a:r>
              <a:rPr lang="en-US" sz="1200" dirty="0" smtClean="0">
                <a:cs typeface="Times New Roman" pitchFamily="18" charset="0"/>
              </a:rPr>
              <a:t>Defense (OSD) since </a:t>
            </a:r>
            <a:r>
              <a:rPr lang="en-US" sz="1200" dirty="0">
                <a:cs typeface="Times New Roman" pitchFamily="18" charset="0"/>
              </a:rPr>
              <a:t>2001 and with the Department of Defense </a:t>
            </a:r>
            <a:r>
              <a:rPr lang="en-US" sz="1200" dirty="0" smtClean="0">
                <a:cs typeface="Times New Roman" pitchFamily="18" charset="0"/>
              </a:rPr>
              <a:t>(DoD) since </a:t>
            </a:r>
            <a:r>
              <a:rPr lang="en-US" sz="1200" dirty="0">
                <a:cs typeface="Times New Roman" pitchFamily="18" charset="0"/>
              </a:rPr>
              <a:t>1985. </a:t>
            </a:r>
            <a:r>
              <a:rPr lang="en-US" sz="1200" dirty="0" smtClean="0">
                <a:cs typeface="Times New Roman" pitchFamily="18" charset="0"/>
              </a:rPr>
              <a:t> He was appointed to the Senior Executive Service in June 2010 and is currently serving as the </a:t>
            </a:r>
            <a:r>
              <a:rPr lang="en-US" sz="1200" dirty="0" smtClean="0">
                <a:cs typeface="Times New Roman" pitchFamily="18" charset="0"/>
              </a:rPr>
              <a:t>Executive Director </a:t>
            </a:r>
            <a:r>
              <a:rPr lang="en-US" sz="1200" dirty="0" smtClean="0">
                <a:cs typeface="Times New Roman" pitchFamily="18" charset="0"/>
              </a:rPr>
              <a:t>for Human Capital Initiatives.  In this position, he advises the Under Secretary of Defense  for Acquisition and Sustainment on matters relating to </a:t>
            </a:r>
            <a:r>
              <a:rPr lang="en-US" sz="1200" dirty="0">
                <a:cs typeface="Times New Roman" pitchFamily="18" charset="0"/>
              </a:rPr>
              <a:t>policy and governance </a:t>
            </a:r>
            <a:r>
              <a:rPr lang="en-US" sz="1200" dirty="0" smtClean="0">
                <a:cs typeface="Times New Roman" pitchFamily="18" charset="0"/>
              </a:rPr>
              <a:t>of </a:t>
            </a:r>
            <a:r>
              <a:rPr lang="en-US" sz="1200" dirty="0">
                <a:cs typeface="Times New Roman" pitchFamily="18" charset="0"/>
              </a:rPr>
              <a:t>the </a:t>
            </a:r>
            <a:r>
              <a:rPr lang="en-US" sz="1200" dirty="0" smtClean="0">
                <a:cs typeface="Times New Roman" pitchFamily="18" charset="0"/>
              </a:rPr>
              <a:t>DoD-wide </a:t>
            </a:r>
            <a:r>
              <a:rPr lang="en-US" sz="1200" dirty="0">
                <a:cs typeface="Times New Roman" pitchFamily="18" charset="0"/>
              </a:rPr>
              <a:t>169,000 member acquisition </a:t>
            </a:r>
            <a:r>
              <a:rPr lang="en-US" sz="1200" dirty="0" smtClean="0">
                <a:cs typeface="Times New Roman" pitchFamily="18" charset="0"/>
              </a:rPr>
              <a:t>workforce.  Mr. Gonzalez executes statutory responsibilities of the Defense Acquisition Workforce Improvement Act, policy and execution for  the 40,000 participants in the Civilian Acquisition Workforce Personnel Demonstration Project, and management of the $400M annual Defense Acquisition Workforce Development Fund.  </a:t>
            </a:r>
            <a:endParaRPr lang="en-US" sz="1200" dirty="0"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57175" y="3946201"/>
            <a:ext cx="6297873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smtClean="0">
                <a:cs typeface="Times New Roman" pitchFamily="18" charset="0"/>
              </a:rPr>
              <a:t>Mr</a:t>
            </a:r>
            <a:r>
              <a:rPr lang="en-US" sz="1200" dirty="0">
                <a:cs typeface="Times New Roman" pitchFamily="18" charset="0"/>
              </a:rPr>
              <a:t>. Gonzalez started his career in the defense industry at Vitro Corporation, Silver Spring, Md., as a software engineer for the U.S. Navy’s TARTAR Mk 14 </a:t>
            </a:r>
            <a:r>
              <a:rPr lang="en-US" sz="1200" dirty="0" smtClean="0">
                <a:cs typeface="Times New Roman" pitchFamily="18" charset="0"/>
              </a:rPr>
              <a:t>Weapons </a:t>
            </a:r>
            <a:r>
              <a:rPr lang="en-US" sz="1200" dirty="0">
                <a:cs typeface="Times New Roman" pitchFamily="18" charset="0"/>
              </a:rPr>
              <a:t>Direction System.  In 1989, he entered federal government service at the </a:t>
            </a:r>
            <a:r>
              <a:rPr lang="en-US" sz="1200" dirty="0" smtClean="0">
                <a:cs typeface="Times New Roman" pitchFamily="18" charset="0"/>
              </a:rPr>
              <a:t>Naval </a:t>
            </a:r>
            <a:r>
              <a:rPr lang="en-US" sz="1200" dirty="0">
                <a:cs typeface="Times New Roman" pitchFamily="18" charset="0"/>
              </a:rPr>
              <a:t>Surface Warfare </a:t>
            </a:r>
            <a:r>
              <a:rPr lang="en-US" sz="1200" dirty="0" smtClean="0">
                <a:cs typeface="Times New Roman" pitchFamily="18" charset="0"/>
              </a:rPr>
              <a:t>Center (NSWC), </a:t>
            </a:r>
            <a:r>
              <a:rPr lang="en-US" sz="1200" dirty="0">
                <a:cs typeface="Times New Roman" pitchFamily="18" charset="0"/>
              </a:rPr>
              <a:t>Dahlgren, Va.  While at </a:t>
            </a:r>
            <a:r>
              <a:rPr lang="en-US" sz="1200" dirty="0" smtClean="0">
                <a:cs typeface="Times New Roman" pitchFamily="18" charset="0"/>
              </a:rPr>
              <a:t>NSWC, </a:t>
            </a:r>
            <a:r>
              <a:rPr lang="en-US" sz="1200" dirty="0">
                <a:cs typeface="Times New Roman" pitchFamily="18" charset="0"/>
              </a:rPr>
              <a:t>he served as Technical Direction Agent and </a:t>
            </a:r>
            <a:r>
              <a:rPr lang="en-US" sz="1200" dirty="0" smtClean="0">
                <a:cs typeface="Times New Roman" pitchFamily="18" charset="0"/>
              </a:rPr>
              <a:t>Systems </a:t>
            </a:r>
            <a:r>
              <a:rPr lang="en-US" sz="1200" dirty="0">
                <a:cs typeface="Times New Roman" pitchFamily="18" charset="0"/>
              </a:rPr>
              <a:t>Engineer for the U.S. Navy’s Mk 41 Vertical Launching System, facility manager for the Navy’s Program Assurance Facility, Head of the Advanced Launching Systems </a:t>
            </a:r>
            <a:r>
              <a:rPr lang="en-US" sz="1200" dirty="0" smtClean="0">
                <a:cs typeface="Times New Roman" pitchFamily="18" charset="0"/>
              </a:rPr>
              <a:t>Group, </a:t>
            </a:r>
            <a:r>
              <a:rPr lang="en-US" sz="1200" dirty="0">
                <a:cs typeface="Times New Roman" pitchFamily="18" charset="0"/>
              </a:rPr>
              <a:t>and Head of the Advanced Control Systems Engineering Branch.  During this </a:t>
            </a:r>
            <a:r>
              <a:rPr lang="en-US" sz="1200" dirty="0" smtClean="0">
                <a:cs typeface="Times New Roman" pitchFamily="18" charset="0"/>
              </a:rPr>
              <a:t>time, </a:t>
            </a:r>
            <a:r>
              <a:rPr lang="en-US" sz="1200" dirty="0">
                <a:cs typeface="Times New Roman" pitchFamily="18" charset="0"/>
              </a:rPr>
              <a:t>he took on two developmental assignments, first as the Combat Systems Department Head for the U.S. Navy’s Smart Ship Project and second as a Staff Specialist in OSD, supporting the office of Naval Warfare. </a:t>
            </a:r>
            <a:r>
              <a:rPr lang="en-US" sz="1200" dirty="0" smtClean="0">
                <a:cs typeface="Times New Roman" pitchFamily="18" charset="0"/>
              </a:rPr>
              <a:t>While in OSD, Mr. Gonzalez served as a staff specialist, then served </a:t>
            </a:r>
            <a:r>
              <a:rPr lang="en-US" sz="1200" dirty="0">
                <a:cs typeface="Times New Roman" pitchFamily="18" charset="0"/>
              </a:rPr>
              <a:t>as the </a:t>
            </a:r>
            <a:r>
              <a:rPr lang="en-US" sz="1200" dirty="0" smtClean="0">
                <a:cs typeface="Times New Roman" pitchFamily="18" charset="0"/>
              </a:rPr>
              <a:t>Deputy Director for Land Warfare and Munitions and later as Deputy Assistant </a:t>
            </a:r>
            <a:r>
              <a:rPr lang="en-US" sz="1200" dirty="0">
                <a:cs typeface="Times New Roman" pitchFamily="18" charset="0"/>
              </a:rPr>
              <a:t>Secretary of Defense for Tactical Warfare Systems, within the Office of the Under Secretary of Defense for Acquisition, Technology and Logistics, where he </a:t>
            </a:r>
            <a:r>
              <a:rPr lang="en-US" sz="1200" dirty="0" smtClean="0">
                <a:cs typeface="Times New Roman" pitchFamily="18" charset="0"/>
              </a:rPr>
              <a:t>was </a:t>
            </a:r>
            <a:r>
              <a:rPr lang="en-US" sz="1200" dirty="0">
                <a:cs typeface="Times New Roman" pitchFamily="18" charset="0"/>
              </a:rPr>
              <a:t>responsible for major platform and weapon system acquisition oversight and technology advancement across the air, land, naval, and electronic  warfare portfolios – investments valued at over $70 billion annually.  </a:t>
            </a:r>
          </a:p>
          <a:p>
            <a:pPr algn="just"/>
            <a:endParaRPr lang="en-US" sz="1200" dirty="0">
              <a:cs typeface="Times New Roman" pitchFamily="18" charset="0"/>
            </a:endParaRPr>
          </a:p>
          <a:p>
            <a:pPr algn="just"/>
            <a:r>
              <a:rPr lang="en-US" sz="1200" dirty="0" smtClean="0">
                <a:cs typeface="Times New Roman" pitchFamily="18" charset="0"/>
              </a:rPr>
              <a:t>Mr</a:t>
            </a:r>
            <a:r>
              <a:rPr lang="en-US" sz="1200" dirty="0">
                <a:cs typeface="Times New Roman" pitchFamily="18" charset="0"/>
              </a:rPr>
              <a:t>. Gonzalez received a Bachelor of Science degree in Electrical Engineering from the University of Maryland in 1985.  He earned a Masters Degree in Public Administration from Virginia Polytechnic Institute and State University in 2005.  He is a graduate of the Leadership for a Democratic Society program from the Federal Executive Institute</a:t>
            </a:r>
            <a:r>
              <a:rPr lang="en-US" sz="1200" dirty="0" smtClean="0">
                <a:cs typeface="Times New Roman" pitchFamily="18" charset="0"/>
              </a:rPr>
              <a:t>.</a:t>
            </a:r>
          </a:p>
          <a:p>
            <a:pPr algn="just"/>
            <a:endParaRPr lang="en-US" sz="1200" dirty="0">
              <a:cs typeface="Times New Roman" pitchFamily="18" charset="0"/>
            </a:endParaRPr>
          </a:p>
          <a:p>
            <a:pPr algn="just"/>
            <a:r>
              <a:rPr lang="en-US" sz="1200" dirty="0" smtClean="0">
                <a:cs typeface="Times New Roman" pitchFamily="18" charset="0"/>
              </a:rPr>
              <a:t>Mr. Gonzalez is a resident of Charles County, Maryland, where he lives with his wife Margie and nearby daughters Jessica, Holly, and grandchildren. </a:t>
            </a:r>
            <a:endParaRPr lang="en-US" sz="1200" dirty="0">
              <a:cs typeface="Times New Roman" pitchFamily="18" charset="0"/>
            </a:endParaRPr>
          </a:p>
          <a:p>
            <a:pPr algn="just"/>
            <a:endParaRPr lang="en-US" sz="1200" dirty="0"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74079" y="301111"/>
            <a:ext cx="9685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cs typeface="Times New Roman" pitchFamily="18" charset="0"/>
              </a:rPr>
              <a:t>B</a:t>
            </a:r>
            <a:r>
              <a:rPr lang="en-US" sz="1200" b="1" dirty="0" smtClean="0">
                <a:cs typeface="Times New Roman" pitchFamily="18" charset="0"/>
              </a:rPr>
              <a:t>IOGRAPHY</a:t>
            </a:r>
            <a:endParaRPr lang="en-US" sz="1400" b="1" dirty="0"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74079" y="628087"/>
            <a:ext cx="146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cs typeface="Times New Roman" pitchFamily="18" charset="0"/>
              </a:rPr>
              <a:t>J</a:t>
            </a:r>
            <a:r>
              <a:rPr lang="en-US" sz="1200" b="1" dirty="0" smtClean="0">
                <a:cs typeface="Times New Roman" pitchFamily="18" charset="0"/>
              </a:rPr>
              <a:t>OSE </a:t>
            </a:r>
            <a:r>
              <a:rPr lang="en-US" sz="1400" b="1" dirty="0" smtClean="0">
                <a:cs typeface="Times New Roman" pitchFamily="18" charset="0"/>
              </a:rPr>
              <a:t>M</a:t>
            </a:r>
            <a:r>
              <a:rPr lang="en-US" sz="1200" b="1" dirty="0" smtClean="0">
                <a:cs typeface="Times New Roman" pitchFamily="18" charset="0"/>
              </a:rPr>
              <a:t>. </a:t>
            </a:r>
            <a:r>
              <a:rPr lang="en-US" sz="1400" b="1" dirty="0" smtClean="0">
                <a:cs typeface="Times New Roman" pitchFamily="18" charset="0"/>
              </a:rPr>
              <a:t>G</a:t>
            </a:r>
            <a:r>
              <a:rPr lang="en-US" sz="1200" b="1" dirty="0" smtClean="0">
                <a:cs typeface="Times New Roman" pitchFamily="18" charset="0"/>
              </a:rPr>
              <a:t>ONZALEZ</a:t>
            </a:r>
            <a:endParaRPr lang="en-US" sz="1200" b="1" dirty="0"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74079" y="942556"/>
            <a:ext cx="30315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 smtClean="0">
                <a:cs typeface="Times New Roman" pitchFamily="18" charset="0"/>
              </a:rPr>
              <a:t>Executive Director</a:t>
            </a:r>
            <a:r>
              <a:rPr lang="en-US" sz="1200" b="1" i="1" dirty="0" smtClean="0">
                <a:cs typeface="Times New Roman" pitchFamily="18" charset="0"/>
              </a:rPr>
              <a:t>, Human Capital Initiatives</a:t>
            </a:r>
            <a:endParaRPr lang="en-US" sz="1200" b="1" i="1" dirty="0">
              <a:cs typeface="Times New Roman" pitchFamily="18" charset="0"/>
            </a:endParaRPr>
          </a:p>
        </p:txBody>
      </p:sp>
      <p:pic>
        <p:nvPicPr>
          <p:cNvPr id="52" name="Picture 51" descr="Gonzalez_Jose  Official Portrait.jpg"/>
          <p:cNvPicPr>
            <a:picLocks noChangeAspect="1"/>
          </p:cNvPicPr>
          <p:nvPr/>
        </p:nvPicPr>
        <p:blipFill>
          <a:blip r:embed="rId2" cstate="print">
            <a:lum bright="6000"/>
          </a:blip>
          <a:srcRect l="3553" t="3583" r="2538" b="5222"/>
          <a:stretch>
            <a:fillRect/>
          </a:stretch>
        </p:blipFill>
        <p:spPr>
          <a:xfrm>
            <a:off x="4709321" y="1442094"/>
            <a:ext cx="1939129" cy="2354049"/>
          </a:xfrm>
          <a:prstGeom prst="rect">
            <a:avLst/>
          </a:prstGeom>
        </p:spPr>
      </p:pic>
      <p:pic>
        <p:nvPicPr>
          <p:cNvPr id="1028" name="Picture 4" descr="http://americancabinetry.files.wordpress.com/2010/02/dod-sea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0731" y="8239125"/>
            <a:ext cx="896844" cy="8953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1515</TotalTime>
  <Words>485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Company>OSD-CIO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tretiasp</dc:creator>
  <cp:lastModifiedBy>gonzaljm</cp:lastModifiedBy>
  <cp:revision>55</cp:revision>
  <cp:lastPrinted>2018-10-25T11:01:28Z</cp:lastPrinted>
  <dcterms:created xsi:type="dcterms:W3CDTF">2011-01-04T18:38:20Z</dcterms:created>
  <dcterms:modified xsi:type="dcterms:W3CDTF">2018-10-25T11:02:35Z</dcterms:modified>
</cp:coreProperties>
</file>